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01" r:id="rId2"/>
    <p:sldId id="286" r:id="rId3"/>
    <p:sldId id="302" r:id="rId4"/>
    <p:sldId id="262" r:id="rId5"/>
    <p:sldId id="263" r:id="rId6"/>
    <p:sldId id="287" r:id="rId7"/>
    <p:sldId id="273" r:id="rId8"/>
    <p:sldId id="274" r:id="rId9"/>
    <p:sldId id="295" r:id="rId10"/>
    <p:sldId id="300" r:id="rId11"/>
    <p:sldId id="292" r:id="rId12"/>
    <p:sldId id="272" r:id="rId13"/>
    <p:sldId id="279" r:id="rId14"/>
    <p:sldId id="296" r:id="rId15"/>
    <p:sldId id="293" r:id="rId16"/>
    <p:sldId id="285" r:id="rId17"/>
    <p:sldId id="277" r:id="rId18"/>
    <p:sldId id="280" r:id="rId19"/>
    <p:sldId id="278" r:id="rId20"/>
    <p:sldId id="283" r:id="rId21"/>
    <p:sldId id="282" r:id="rId22"/>
    <p:sldId id="281" r:id="rId23"/>
    <p:sldId id="284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>
      <p:cViewPr varScale="1">
        <p:scale>
          <a:sx n="102" d="100"/>
          <a:sy n="102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6D28-AEEB-4DCB-B682-D836871D8709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11CC-C66A-4D57-B8D1-A6E8F8AB8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11CC-C66A-4D57-B8D1-A6E8F8AB8D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4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11CC-C66A-4D57-B8D1-A6E8F8AB8D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5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11CC-C66A-4D57-B8D1-A6E8F8AB8D9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9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3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0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7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6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1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1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6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6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6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8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65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5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36912"/>
            <a:ext cx="7344816" cy="312921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Родительское собрание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«Основы религиозных культур и светской этики» как учебный курс для 4 класса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учреждение</a:t>
            </a:r>
            <a:br>
              <a:rPr lang="ru-RU" dirty="0"/>
            </a:br>
            <a:r>
              <a:rPr lang="ru-RU" dirty="0"/>
              <a:t>средняя общеобразовательная школа № 382</a:t>
            </a:r>
            <a:br>
              <a:rPr lang="ru-RU" dirty="0"/>
            </a:br>
            <a:r>
              <a:rPr lang="ru-RU" dirty="0"/>
              <a:t>Красносельского района Санкт-Петербурга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3" name="Picture 6" descr="http://mo.mosreg.ru/userdata/141870.png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1619672" y="294948"/>
            <a:ext cx="61926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6864" cy="53285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b="1" dirty="0" smtClean="0"/>
              <a:t>Учебно-методическое обеспечение изучения курса </a:t>
            </a:r>
            <a:br>
              <a:rPr lang="ru-RU" sz="4000" b="1" dirty="0" smtClean="0"/>
            </a:br>
            <a:r>
              <a:rPr lang="ru-RU" sz="4000" b="1" i="1" dirty="0" smtClean="0"/>
              <a:t>«</a:t>
            </a:r>
            <a:r>
              <a:rPr lang="ru-RU" sz="4000" b="1" dirty="0"/>
              <a:t>Основы религиозных культур народов России</a:t>
            </a:r>
            <a:r>
              <a:rPr lang="ru-RU" sz="4000" b="1" i="1" dirty="0" smtClean="0"/>
              <a:t>» (ОРКСЭ) </a:t>
            </a:r>
            <a:br>
              <a:rPr lang="ru-RU" sz="4000" b="1" i="1" dirty="0" smtClean="0"/>
            </a:br>
            <a:r>
              <a:rPr lang="ru-RU" sz="4000" b="1" dirty="0" smtClean="0"/>
              <a:t>в 4 классе</a:t>
            </a:r>
            <a:endParaRPr lang="ru-RU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332658"/>
            <a:ext cx="7344815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учебные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980729"/>
            <a:ext cx="8280920" cy="54726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этики.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 ".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класс: учебник: в 2-х частях, 1 издание, авторы: Васильева О.Ю.,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Кульберг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Корытко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и другие;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науч.ред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Васильевой О.Ю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этики. Основы исламской культуры ". 4 класс: учебник, 10 издание переработанное, авторы: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Латышина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Д.И.,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этики. Основы буддийской культуры ". 4 класс: учебник, 8 издание переработанное, автор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Чимитдоржиев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В.Л..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этики. Основы иудейской культуры ". 4 класс: учебник, 7 издание, авторы: Членов М.А.,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Миндрина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Г.А.,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Глоцер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этики.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религиозных культур народов России."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класс: учебник, 10 издание переработанное, авторы: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Беглов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А.Л., Саплина Е.В., Токарева Е.С.,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Ярлыкапов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этики.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4 класс: учебник, 11 издание переработанное, авторы: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Шемшурина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Шемшурин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</a:p>
          <a:p>
            <a:pPr marL="342900" indent="-342900">
              <a:buAutoNum type="arabicPeriod"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mpic/1681399/img_id2517580447653232142.jpeg/optimiz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22" y="946286"/>
            <a:ext cx="2088232" cy="27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prosv.ru/Attachment.aspx?Id=3146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0275" y="1029309"/>
            <a:ext cx="2060407" cy="257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osv.ru/Attachment.aspx?Id=314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546" y="3861048"/>
            <a:ext cx="20933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rosv.ru/Attachment.aspx?Id=314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8456" y="3716297"/>
            <a:ext cx="227623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rosv.ru/Attachment.aspx?Id=3146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459" y="3606003"/>
            <a:ext cx="2181225" cy="263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metodlit.ru/upload/iblock/0ee/srpdpac2si215528fe57403qdvl2i2t3/07301-cove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sitimedia-edu.ru/files/catalog/product/4468a528-bcce-11e4-a000-0050569c7d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3" y="1022327"/>
            <a:ext cx="2234161" cy="2478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596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Завершённая предметная линия учебников по ОРКСЭ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издательства «Просвещение»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-vh/9892116/2a0000018a2225a7d9c07449edabf4f22757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7602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3"/>
            <a:ext cx="6787976" cy="7920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ПРОГРАММА КУРСА ОРКСЭ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52565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6000" b="1" dirty="0" smtClean="0"/>
              <a:t>Содержание </a:t>
            </a:r>
            <a:br>
              <a:rPr lang="ru-RU" sz="6000" b="1" dirty="0" smtClean="0"/>
            </a:br>
            <a:r>
              <a:rPr lang="ru-RU" sz="6000" b="1" dirty="0" smtClean="0"/>
              <a:t>модулей по ОРКСЭ</a:t>
            </a:r>
            <a:endParaRPr lang="ru-RU" sz="6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02017" cy="1224111"/>
          </a:xfrm>
        </p:spPr>
        <p:txBody>
          <a:bodyPr>
            <a:noAutofit/>
          </a:bodyPr>
          <a:lstStyle/>
          <a:p>
            <a:r>
              <a:rPr lang="ru-RU" sz="3200" b="1" dirty="0"/>
              <a:t>Особенности  содержания </a:t>
            </a:r>
            <a:r>
              <a:rPr lang="ru-RU" sz="3200" b="1" dirty="0" smtClean="0"/>
              <a:t>курса ОРКСЭ  и </a:t>
            </a:r>
            <a:r>
              <a:rPr lang="ru-RU" sz="3200" b="1" dirty="0"/>
              <a:t>его преподавания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628775"/>
            <a:ext cx="7992888" cy="446452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dirty="0" smtClean="0"/>
              <a:t>курс является </a:t>
            </a:r>
            <a:r>
              <a:rPr lang="ru-RU" b="1" dirty="0" smtClean="0"/>
              <a:t>культурологическим</a:t>
            </a:r>
            <a:r>
              <a:rPr lang="ru-RU" dirty="0" smtClean="0"/>
              <a:t>: п</a:t>
            </a:r>
            <a:r>
              <a:rPr lang="ru-RU" sz="3000" dirty="0" smtClean="0"/>
              <a:t>редметом преподавания курса ОРКСЭ является не содержание верований, а само их существование;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000" dirty="0" smtClean="0"/>
              <a:t>ракурс рассматривания религий обзорно-тематический;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000" dirty="0" smtClean="0"/>
              <a:t>курс является </a:t>
            </a:r>
            <a:r>
              <a:rPr lang="ru-RU" sz="3000" b="1" dirty="0" smtClean="0"/>
              <a:t>светским:</a:t>
            </a:r>
            <a:r>
              <a:rPr lang="ru-RU" sz="3000" dirty="0" smtClean="0"/>
              <a:t> преподавание ведётся педагогами школы;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000" dirty="0" smtClean="0"/>
              <a:t>все модули согласуются по педагогическим целям и задачам;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000" dirty="0" smtClean="0"/>
              <a:t>отсутствие доминирующих позиций какой-либо традиции перед другой;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000" dirty="0" smtClean="0"/>
              <a:t>преподавание не вызывает оценочных суждений по содержанию курса;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000" dirty="0" smtClean="0"/>
              <a:t>курс является </a:t>
            </a:r>
            <a:r>
              <a:rPr lang="ru-RU" sz="3000" dirty="0" err="1" smtClean="0"/>
              <a:t>безоценочным</a:t>
            </a:r>
            <a:r>
              <a:rPr lang="ru-RU" sz="3000" dirty="0" smtClean="0"/>
              <a:t>, но зачётным: в конце учебного года обучающиеся получают «Зачёт» по курсу.</a:t>
            </a:r>
          </a:p>
          <a:p>
            <a:pPr marL="514350" indent="-514350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65104"/>
          </a:xfrm>
          <a:blipFill>
            <a:blip r:embed="rId2" cstate="print"/>
            <a:tile tx="0" ty="0" sx="100000" sy="100000" flip="none" algn="tl"/>
          </a:blipFill>
        </p:spPr>
        <p:txBody>
          <a:bodyPr numCol="2">
            <a:normAutofit lnSpcReduction="10000"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наша Родина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Этика и её значение в жизни человека. Нормы морали. Нравственные ценности, идеалы, принципы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и мораль гражданина. Основной Закон (Конституция) в государстве как источник российской гражданской этики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нравственности в культуре Отечества, народов России. Природа и человек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как одна из форм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памяти</a:t>
            </a:r>
          </a:p>
          <a:p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ценности. Этика семейных отношений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мораль. Нравственные традиции предпринимательства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быть нравственным в наше время. Методы нравственного самосовершенствования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и многоконфессионального народа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3"/>
            <a:ext cx="7200800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Основы </a:t>
            </a:r>
            <a:r>
              <a:rPr lang="ru-RU" b="1" dirty="0"/>
              <a:t>светской этики</a:t>
            </a:r>
            <a:br>
              <a:rPr lang="ru-RU" b="1" dirty="0"/>
            </a:br>
            <a:r>
              <a:rPr lang="ru-RU" sz="3100" b="1" u="sng" dirty="0"/>
              <a:t>Содержание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81128"/>
          </a:xfrm>
          <a:blipFill>
            <a:blip r:embed="rId2" cstate="print"/>
            <a:tile tx="0" ty="0" sx="100000" sy="100000" flip="none" algn="tl"/>
          </a:blipFill>
        </p:spPr>
        <p:txBody>
          <a:bodyPr numCol="2"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наша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религия. Возникновение религий. Мировые религии и иудаизм. Основатели религий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Священные книги христианства, ислама, иудаизма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Хранители предания в религиях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религиозных традициях народов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Священные сооружения;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в религиозной культуре; Религиозная культура народов России Религиозные ритуалы. Обычаи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обряды;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 и мораль. Нравственные заповеди в христианстве, исламе, буддизме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иудаизме;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Милосердие, забота о слабых, взаимопомощь; Семья и семейные ценности;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свобода, ответственность,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труд;</a:t>
            </a:r>
          </a:p>
          <a:p>
            <a:r>
              <a:rPr lang="ru-RU" sz="1800" dirty="0" smtClean="0"/>
              <a:t>Любовь </a:t>
            </a:r>
            <a:r>
              <a:rPr lang="ru-RU" sz="1800" dirty="0"/>
              <a:t>и уважение к Отечеству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32656"/>
            <a:ext cx="7751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РЕЛИГИОЗНЫХ КУЛЬТУР НАРОДОВ РОССИИ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u="sng" dirty="0"/>
              <a:t>Содержание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  <a:blipFill>
            <a:blip r:embed="rId2" cstate="print"/>
            <a:tile tx="0" ty="0" sx="100000" sy="100000" flip="none" algn="tl"/>
          </a:blipFill>
        </p:spPr>
        <p:txBody>
          <a:bodyPr numCol="2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религия. Введение в православную духовную традицию;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верят православные христиане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и зло в православной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традиции. Золотое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нравственности. Любовь 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ближнему;</a:t>
            </a:r>
          </a:p>
          <a:p>
            <a:r>
              <a:rPr lang="ru-RU" sz="1800" dirty="0"/>
              <a:t>Отношение к труду. Долг и </a:t>
            </a:r>
            <a:r>
              <a:rPr lang="ru-RU" sz="1800" dirty="0" smtClean="0"/>
              <a:t>ответственность;</a:t>
            </a:r>
          </a:p>
          <a:p>
            <a:r>
              <a:rPr lang="ru-RU" sz="1800" dirty="0"/>
              <a:t>Милосердие и </a:t>
            </a:r>
            <a:r>
              <a:rPr lang="ru-RU" sz="1800" dirty="0" smtClean="0"/>
              <a:t>сострадание;</a:t>
            </a:r>
          </a:p>
          <a:p>
            <a:r>
              <a:rPr lang="ru-RU" sz="1800" dirty="0"/>
              <a:t>Православие в </a:t>
            </a:r>
            <a:r>
              <a:rPr lang="ru-RU" sz="1800" dirty="0" smtClean="0"/>
              <a:t>России;</a:t>
            </a:r>
          </a:p>
          <a:p>
            <a:r>
              <a:rPr lang="ru-RU" sz="1800" dirty="0"/>
              <a:t>Православный храм и другие </a:t>
            </a:r>
            <a:r>
              <a:rPr lang="ru-RU" sz="1800" dirty="0" smtClean="0"/>
              <a:t>святыни;</a:t>
            </a:r>
          </a:p>
          <a:p>
            <a:r>
              <a:rPr lang="ru-RU" sz="1800" dirty="0"/>
              <a:t>Символический язык православной культуры: христианское искусство (иконы, фрески, церковное пение, прикладное искусство), православный календарь. </a:t>
            </a:r>
            <a:r>
              <a:rPr lang="ru-RU" sz="1800" dirty="0" smtClean="0"/>
              <a:t>Праздники;</a:t>
            </a:r>
          </a:p>
          <a:p>
            <a:r>
              <a:rPr lang="ru-RU" sz="1800" dirty="0"/>
              <a:t>Христианская семья и её </a:t>
            </a:r>
            <a:r>
              <a:rPr lang="ru-RU" sz="1800" dirty="0" smtClean="0"/>
              <a:t>ценности;</a:t>
            </a:r>
          </a:p>
          <a:p>
            <a:r>
              <a:rPr lang="ru-RU" sz="1800" dirty="0"/>
              <a:t>Любовь и уважение к Отечеству. Патриотизм многонационального и многоконфессионального народа России</a:t>
            </a: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798734" cy="76348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«ОСНОВЫ ПРАВОСЛАВНОЙ КУЛЬТУРЫ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u="sng" dirty="0"/>
              <a:t>Содержание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player.myshared.ru/96523/data/images/img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416824" cy="329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3775680"/>
            <a:ext cx="7992888" cy="267765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800" dirty="0" smtClean="0"/>
              <a:t>С 1 сентября 2012/2013 учебного года</a:t>
            </a:r>
          </a:p>
          <a:p>
            <a:r>
              <a:rPr lang="ru-RU" sz="2800" dirty="0" smtClean="0"/>
              <a:t> в </a:t>
            </a:r>
            <a:r>
              <a:rPr lang="ru-RU" sz="2800" u="sng" dirty="0" smtClean="0"/>
              <a:t>обязательную </a:t>
            </a:r>
            <a:r>
              <a:rPr lang="ru-RU" sz="2800" dirty="0" smtClean="0"/>
              <a:t>часть образовательной программы </a:t>
            </a:r>
          </a:p>
          <a:p>
            <a:r>
              <a:rPr lang="ru-RU" sz="2800" dirty="0" smtClean="0"/>
              <a:t>4-го класса начальной школы включён  комплексный учебный курс </a:t>
            </a:r>
          </a:p>
          <a:p>
            <a:r>
              <a:rPr lang="ru-RU" sz="2800" b="1" i="1" dirty="0" smtClean="0"/>
              <a:t>«Основы религиозных культур и светской этики» (далее ОРКСЭ)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  <a:blipFill>
            <a:blip r:embed="rId3" cstate="print"/>
            <a:tile tx="0" ty="0" sx="100000" sy="100000" flip="none" algn="tl"/>
          </a:blipFill>
        </p:spPr>
        <p:txBody>
          <a:bodyPr numCol="2">
            <a:normAutofit fontScale="70000" lnSpcReduction="20000"/>
          </a:bodyPr>
          <a:lstStyle/>
          <a:p>
            <a:r>
              <a:rPr lang="ru-RU" dirty="0"/>
              <a:t>Россия – наша </a:t>
            </a:r>
            <a:r>
              <a:rPr lang="ru-RU" dirty="0" smtClean="0"/>
              <a:t>Родина;</a:t>
            </a:r>
            <a:endParaRPr lang="ru-RU" dirty="0"/>
          </a:p>
          <a:p>
            <a:r>
              <a:rPr lang="ru-RU" dirty="0"/>
              <a:t>Введение в иудейскую духовную традицию. Культура и </a:t>
            </a:r>
            <a:r>
              <a:rPr lang="ru-RU" dirty="0" smtClean="0"/>
              <a:t>религия;</a:t>
            </a:r>
            <a:endParaRPr lang="ru-RU" dirty="0"/>
          </a:p>
          <a:p>
            <a:r>
              <a:rPr lang="ru-RU" dirty="0"/>
              <a:t>Тора – главная книга иудаизма. Сущность Торы. «Золотое правило </a:t>
            </a:r>
            <a:r>
              <a:rPr lang="ru-RU" dirty="0" err="1"/>
              <a:t>Гилеля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Письменная и Устная Тора. Классические тексты </a:t>
            </a:r>
            <a:r>
              <a:rPr lang="ru-RU" dirty="0" smtClean="0"/>
              <a:t>иудаизма;</a:t>
            </a:r>
            <a:endParaRPr lang="ru-RU" dirty="0"/>
          </a:p>
          <a:p>
            <a:r>
              <a:rPr lang="ru-RU" dirty="0"/>
              <a:t>Патриархи еврейского народа: от Авраама до </a:t>
            </a:r>
            <a:r>
              <a:rPr lang="ru-RU" dirty="0" err="1"/>
              <a:t>Моше</a:t>
            </a:r>
            <a:r>
              <a:rPr lang="ru-RU" dirty="0"/>
              <a:t>. Дарование Торы на горе </a:t>
            </a:r>
            <a:r>
              <a:rPr lang="ru-RU" dirty="0" err="1" smtClean="0"/>
              <a:t>Синай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Пророки и праведники в иудейской </a:t>
            </a:r>
            <a:r>
              <a:rPr lang="ru-RU" dirty="0" smtClean="0"/>
              <a:t>культуре;</a:t>
            </a:r>
            <a:endParaRPr lang="ru-RU" dirty="0"/>
          </a:p>
          <a:p>
            <a:r>
              <a:rPr lang="ru-RU" dirty="0"/>
              <a:t>Храм в жизни иудеев</a:t>
            </a:r>
          </a:p>
          <a:p>
            <a:r>
              <a:rPr lang="ru-RU" dirty="0"/>
              <a:t>Назначение синагоги и её </a:t>
            </a:r>
            <a:r>
              <a:rPr lang="ru-RU" dirty="0" smtClean="0"/>
              <a:t>устройство;</a:t>
            </a:r>
            <a:endParaRPr lang="ru-RU" dirty="0"/>
          </a:p>
          <a:p>
            <a:r>
              <a:rPr lang="ru-RU" dirty="0"/>
              <a:t>Суббота (Шабат) в иудейской традиции. Субботний ритуал</a:t>
            </a:r>
          </a:p>
          <a:p>
            <a:r>
              <a:rPr lang="ru-RU" dirty="0"/>
              <a:t>Молитвы и благословения в </a:t>
            </a:r>
            <a:r>
              <a:rPr lang="ru-RU" dirty="0" smtClean="0"/>
              <a:t>иудаизме;</a:t>
            </a:r>
            <a:endParaRPr lang="ru-RU" dirty="0"/>
          </a:p>
          <a:p>
            <a:r>
              <a:rPr lang="ru-RU" dirty="0"/>
              <a:t>Добро и </a:t>
            </a:r>
            <a:r>
              <a:rPr lang="ru-RU" dirty="0" smtClean="0"/>
              <a:t>зло;</a:t>
            </a:r>
            <a:endParaRPr lang="ru-RU" dirty="0"/>
          </a:p>
          <a:p>
            <a:r>
              <a:rPr lang="ru-RU" dirty="0" smtClean="0"/>
              <a:t>Иудаизм </a:t>
            </a:r>
            <a:r>
              <a:rPr lang="ru-RU" dirty="0"/>
              <a:t>в </a:t>
            </a:r>
            <a:r>
              <a:rPr lang="ru-RU" dirty="0" smtClean="0"/>
              <a:t>России;</a:t>
            </a:r>
            <a:endParaRPr lang="ru-RU" dirty="0"/>
          </a:p>
          <a:p>
            <a:r>
              <a:rPr lang="ru-RU" dirty="0"/>
              <a:t>Основные принципы иудаизма</a:t>
            </a:r>
          </a:p>
          <a:p>
            <a:r>
              <a:rPr lang="ru-RU" dirty="0"/>
              <a:t>Милосердие, забота о слабых, </a:t>
            </a:r>
            <a:r>
              <a:rPr lang="ru-RU" dirty="0" smtClean="0"/>
              <a:t>взаимопомощь;</a:t>
            </a:r>
            <a:endParaRPr lang="ru-RU" dirty="0"/>
          </a:p>
          <a:p>
            <a:r>
              <a:rPr lang="ru-RU" dirty="0"/>
              <a:t>Традиции иудаизма в повседневной жизни евреев</a:t>
            </a:r>
          </a:p>
          <a:p>
            <a:r>
              <a:rPr lang="ru-RU" dirty="0"/>
              <a:t>Совершеннолетие в иудаизме. Ответственное принятие заповедей</a:t>
            </a:r>
          </a:p>
          <a:p>
            <a:r>
              <a:rPr lang="ru-RU" dirty="0"/>
              <a:t>Еврейский дом – еврейский мир: знакомство с историей и традицией</a:t>
            </a:r>
          </a:p>
          <a:p>
            <a:r>
              <a:rPr lang="ru-RU" dirty="0"/>
              <a:t>Еврейский календарь</a:t>
            </a:r>
          </a:p>
          <a:p>
            <a:r>
              <a:rPr lang="ru-RU" dirty="0"/>
              <a:t>Еврейские праздники: их история и традиции</a:t>
            </a:r>
          </a:p>
          <a:p>
            <a:r>
              <a:rPr lang="ru-RU" dirty="0"/>
              <a:t>Ценности семейной жизни в иудейской традиции. Праматери еврейского народа</a:t>
            </a:r>
          </a:p>
          <a:p>
            <a:r>
              <a:rPr lang="ru-RU" dirty="0"/>
              <a:t>Любовь и уважение к </a:t>
            </a:r>
            <a:r>
              <a:rPr lang="ru-RU" dirty="0" smtClean="0"/>
              <a:t>Отечеству.</a:t>
            </a:r>
            <a:endParaRPr lang="ru-RU" sz="6400" u="sng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«</a:t>
            </a:r>
            <a:r>
              <a:rPr lang="ru-RU" sz="3100" b="1" dirty="0"/>
              <a:t>ОСНОВЫ ИУДЕЙСКОЙ </a:t>
            </a:r>
            <a:r>
              <a:rPr lang="ru-RU" sz="3100" b="1" dirty="0" smtClean="0"/>
              <a:t>КУЛЬТУРЫ</a:t>
            </a:r>
            <a:br>
              <a:rPr lang="ru-RU" sz="3100" b="1" dirty="0" smtClean="0"/>
            </a:br>
            <a:r>
              <a:rPr lang="ru-RU" sz="3100" b="1" u="sng" dirty="0" smtClean="0"/>
              <a:t>Содержание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76673"/>
            <a:ext cx="7076009" cy="8647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Основы исламской </a:t>
            </a:r>
            <a:r>
              <a:rPr lang="ru-RU" b="1" dirty="0" smtClean="0"/>
              <a:t>культуры</a:t>
            </a:r>
            <a:br>
              <a:rPr lang="ru-RU" b="1" dirty="0" smtClean="0"/>
            </a:br>
            <a:r>
              <a:rPr lang="ru-RU" sz="3100" b="1" u="sng" dirty="0"/>
              <a:t>Содержание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341438"/>
            <a:ext cx="8208912" cy="4967882"/>
          </a:xfrm>
          <a:blipFill>
            <a:blip r:embed="rId2" cstate="print"/>
            <a:tile tx="0" ty="0" sx="100000" sy="100000" flip="none" algn="tl"/>
          </a:blipFill>
        </p:spPr>
        <p:txBody>
          <a:bodyPr numCol="2">
            <a:normAutofit fontScale="92500" lnSpcReduction="20000"/>
          </a:bodyPr>
          <a:lstStyle/>
          <a:p>
            <a:r>
              <a:rPr lang="ru-RU" dirty="0"/>
              <a:t>Россия – наша Родина</a:t>
            </a:r>
          </a:p>
          <a:p>
            <a:r>
              <a:rPr lang="ru-RU" dirty="0"/>
              <a:t>Культура и религия. Введение в исламскую духовную традицию</a:t>
            </a:r>
          </a:p>
          <a:p>
            <a:r>
              <a:rPr lang="ru-RU" dirty="0"/>
              <a:t>Пророк Мухаммад – образец человека и учитель нравственности в исламской традиции</a:t>
            </a:r>
          </a:p>
          <a:p>
            <a:r>
              <a:rPr lang="ru-RU" dirty="0"/>
              <a:t>Коран и Сунна</a:t>
            </a:r>
          </a:p>
          <a:p>
            <a:r>
              <a:rPr lang="ru-RU" dirty="0"/>
              <a:t>Во что верят мусульмане (вера в Аллаха, в ангелов, вера в пророков и посланников, в Божественные Писания, в Судный день, в предопределение)</a:t>
            </a:r>
          </a:p>
          <a:p>
            <a:r>
              <a:rPr lang="ru-RU" dirty="0"/>
              <a:t>Пять столпов исламской веры. Обязанности мусульман</a:t>
            </a:r>
          </a:p>
          <a:p>
            <a:r>
              <a:rPr lang="ru-RU" dirty="0"/>
              <a:t>Творческие работы учащихся. Доработка творческих работ учащихся при участии взрослых и друзей</a:t>
            </a:r>
          </a:p>
          <a:p>
            <a:r>
              <a:rPr lang="ru-RU" dirty="0"/>
              <a:t>История ислама в России</a:t>
            </a:r>
          </a:p>
          <a:p>
            <a:r>
              <a:rPr lang="ru-RU" dirty="0"/>
              <a:t>Нравственные основы ислама</a:t>
            </a:r>
          </a:p>
          <a:p>
            <a:r>
              <a:rPr lang="ru-RU" dirty="0"/>
              <a:t>Наука, искусство – достижения исламской культуры. Мечеть</a:t>
            </a:r>
          </a:p>
          <a:p>
            <a:r>
              <a:rPr lang="ru-RU" dirty="0"/>
              <a:t>Мусульманское летоисчисление. Праздники ислама</a:t>
            </a:r>
          </a:p>
          <a:p>
            <a:r>
              <a:rPr lang="ru-RU" dirty="0"/>
              <a:t>Любовь и уважение к Отечеству</a:t>
            </a:r>
            <a:endParaRPr lang="ru-RU" sz="7200" b="1" u="sng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"/>
            <a:ext cx="7488831" cy="1341438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Основы буддийской культуры</a:t>
            </a:r>
            <a:br>
              <a:rPr lang="ru-RU" sz="3600" b="1" dirty="0"/>
            </a:br>
            <a:r>
              <a:rPr lang="ru-RU" sz="2400" b="1" u="sng" dirty="0"/>
              <a:t>Содержание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820472" cy="5328444"/>
          </a:xfrm>
          <a:blipFill>
            <a:blip r:embed="rId2" cstate="print"/>
            <a:tile tx="0" ty="0" sx="100000" sy="100000" flip="none" algn="tl"/>
          </a:blipFill>
        </p:spPr>
        <p:txBody>
          <a:bodyPr numCol="2">
            <a:noAutofit/>
          </a:bodyPr>
          <a:lstStyle/>
          <a:p>
            <a:r>
              <a:rPr lang="ru-RU" sz="1800" dirty="0"/>
              <a:t>Россия – наша Родина</a:t>
            </a:r>
          </a:p>
          <a:p>
            <a:r>
              <a:rPr lang="ru-RU" sz="1800" dirty="0"/>
              <a:t>Культура и религия. Введение в буддийскую духовную традицию</a:t>
            </a:r>
          </a:p>
          <a:p>
            <a:r>
              <a:rPr lang="ru-RU" sz="1800" dirty="0"/>
              <a:t>Основатель буддизма – Сиддхартха Гаутама. Будда и его учение</a:t>
            </a:r>
          </a:p>
          <a:p>
            <a:r>
              <a:rPr lang="ru-RU" sz="1800" dirty="0"/>
              <a:t>Буддийский священный канон </a:t>
            </a:r>
            <a:r>
              <a:rPr lang="ru-RU" sz="1800" dirty="0" err="1"/>
              <a:t>Трипитака</a:t>
            </a:r>
            <a:endParaRPr lang="ru-RU" sz="1800" dirty="0"/>
          </a:p>
          <a:p>
            <a:r>
              <a:rPr lang="ru-RU" sz="1800" dirty="0"/>
              <a:t>Буддийская картина мира</a:t>
            </a:r>
          </a:p>
          <a:p>
            <a:r>
              <a:rPr lang="ru-RU" sz="1800" dirty="0"/>
              <a:t>Добро и зло. Принцип ненасилия</a:t>
            </a:r>
          </a:p>
          <a:p>
            <a:r>
              <a:rPr lang="ru-RU" sz="1800" dirty="0"/>
              <a:t>Человек в буддийской картине мира</a:t>
            </a:r>
          </a:p>
          <a:p>
            <a:r>
              <a:rPr lang="ru-RU" sz="1800" dirty="0"/>
              <a:t>Сострадание и милосердие</a:t>
            </a:r>
          </a:p>
          <a:p>
            <a:r>
              <a:rPr lang="ru-RU" sz="1800" dirty="0"/>
              <a:t>Отношение к природе</a:t>
            </a:r>
          </a:p>
          <a:p>
            <a:r>
              <a:rPr lang="ru-RU" sz="1800" dirty="0"/>
              <a:t>Буддийские учители Будды и </a:t>
            </a:r>
            <a:r>
              <a:rPr lang="ru-RU" sz="1800" dirty="0" err="1"/>
              <a:t>бодхисаттвы</a:t>
            </a:r>
            <a:endParaRPr lang="ru-RU" sz="1800" dirty="0"/>
          </a:p>
          <a:p>
            <a:r>
              <a:rPr lang="ru-RU" sz="1800" dirty="0"/>
              <a:t>Семья в буддийской культуре и её ценности</a:t>
            </a:r>
          </a:p>
          <a:p>
            <a:r>
              <a:rPr lang="ru-RU" sz="1800" dirty="0"/>
              <a:t>Творческие работы учащихся</a:t>
            </a:r>
          </a:p>
          <a:p>
            <a:r>
              <a:rPr lang="ru-RU" sz="1800" dirty="0"/>
              <a:t>Обобщающий урок</a:t>
            </a:r>
          </a:p>
          <a:p>
            <a:r>
              <a:rPr lang="ru-RU" sz="1800" dirty="0"/>
              <a:t>Буддизм в России</a:t>
            </a:r>
          </a:p>
          <a:p>
            <a:r>
              <a:rPr lang="ru-RU" sz="1800" dirty="0"/>
              <a:t>Путь духовного совершенствования</a:t>
            </a:r>
          </a:p>
          <a:p>
            <a:r>
              <a:rPr lang="ru-RU" sz="1800" dirty="0"/>
              <a:t>Буддийское учение о добродетелях</a:t>
            </a:r>
          </a:p>
          <a:p>
            <a:r>
              <a:rPr lang="ru-RU" sz="1800" dirty="0"/>
              <a:t>Буддийские символы</a:t>
            </a:r>
          </a:p>
          <a:p>
            <a:r>
              <a:rPr lang="ru-RU" sz="1800" dirty="0"/>
              <a:t>Буддийские ритуалы и обряды</a:t>
            </a:r>
          </a:p>
          <a:p>
            <a:r>
              <a:rPr lang="ru-RU" sz="1800" dirty="0"/>
              <a:t>Буддийские святыни</a:t>
            </a:r>
          </a:p>
          <a:p>
            <a:r>
              <a:rPr lang="ru-RU" sz="1800" dirty="0"/>
              <a:t>Буддийские священные сооружения</a:t>
            </a:r>
          </a:p>
          <a:p>
            <a:r>
              <a:rPr lang="ru-RU" sz="1800" dirty="0"/>
              <a:t>Буддийский храм</a:t>
            </a:r>
          </a:p>
          <a:p>
            <a:r>
              <a:rPr lang="ru-RU" sz="1800" dirty="0"/>
              <a:t>Буддийский календарь</a:t>
            </a:r>
          </a:p>
          <a:p>
            <a:r>
              <a:rPr lang="ru-RU" sz="1800" dirty="0"/>
              <a:t>Буддийские праздники</a:t>
            </a:r>
          </a:p>
          <a:p>
            <a:r>
              <a:rPr lang="ru-RU" sz="1800" dirty="0"/>
              <a:t>Искусство в буддийской культуре</a:t>
            </a:r>
          </a:p>
          <a:p>
            <a:r>
              <a:rPr lang="ru-RU" sz="1800" dirty="0"/>
              <a:t>Любовь и уважение к Отечеству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Кто осуществляет выбор модуля ОРКСЭ?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564904"/>
            <a:ext cx="7992888" cy="36004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/>
              <a:t>Выбор модуля для  изучения курса ОРКСЭ осуществляет </a:t>
            </a:r>
            <a:r>
              <a:rPr lang="ru-RU" u="sng" dirty="0" smtClean="0"/>
              <a:t>родитель (законный представитель) </a:t>
            </a:r>
            <a:r>
              <a:rPr lang="ru-RU" dirty="0" smtClean="0"/>
              <a:t>обучающегося.</a:t>
            </a:r>
          </a:p>
          <a:p>
            <a:pPr>
              <a:buNone/>
            </a:pPr>
            <a:r>
              <a:rPr lang="ru-RU" dirty="0" smtClean="0"/>
              <a:t>Результаты выбора должны быть зафиксированы письменным </a:t>
            </a:r>
            <a:r>
              <a:rPr lang="ru-RU" u="sng" dirty="0" smtClean="0"/>
              <a:t>заявлением </a:t>
            </a:r>
            <a:r>
              <a:rPr lang="ru-RU" dirty="0" smtClean="0"/>
              <a:t>родителя (законного представителя) и </a:t>
            </a:r>
            <a:r>
              <a:rPr lang="ru-RU" u="sng" dirty="0" smtClean="0"/>
              <a:t>протоколом</a:t>
            </a:r>
            <a:r>
              <a:rPr lang="ru-RU" dirty="0" smtClean="0"/>
              <a:t> родительского собрания.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olsen.ru/wp-content/uploads/2021/06/1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0781"/>
            <a:ext cx="7848872" cy="56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1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Предметная область ОРКСЭ </a:t>
            </a:r>
            <a:endParaRPr lang="ru-RU" sz="2800" b="1" dirty="0" smtClean="0"/>
          </a:p>
          <a:p>
            <a:r>
              <a:rPr lang="ru-RU" sz="2400" dirty="0"/>
              <a:t>Предметная область ОРКСЭ направлена на формирование у обучающихся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способности к ведению диалога с представителями других культур и мировоззрений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Имеет ярко выраженный воспитательный характер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Воспитывая детей мы задаем им цель жизни, и от того, какую цель мы предложим, такое и будет движение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Опора на помощь </a:t>
            </a:r>
            <a:r>
              <a:rPr lang="ru-RU" sz="2400" dirty="0" smtClean="0"/>
              <a:t>СЕМЬИ</a:t>
            </a:r>
            <a:r>
              <a:rPr lang="en-US" sz="2400" dirty="0" smtClean="0"/>
              <a:t>/</a:t>
            </a:r>
          </a:p>
          <a:p>
            <a:r>
              <a:rPr lang="ru-RU" sz="2400" dirty="0" smtClean="0"/>
              <a:t>В</a:t>
            </a:r>
            <a:r>
              <a:rPr lang="en-US" sz="2400" dirty="0" smtClean="0"/>
              <a:t> 5 </a:t>
            </a:r>
            <a:r>
              <a:rPr lang="ru-RU" sz="2400" dirty="0" smtClean="0"/>
              <a:t>классе есть логическое  продолжение </a:t>
            </a:r>
            <a:r>
              <a:rPr lang="ru-RU" sz="2400" dirty="0"/>
              <a:t>ОРКСЭ </a:t>
            </a:r>
            <a:r>
              <a:rPr lang="ru-RU" sz="2400" dirty="0" smtClean="0"/>
              <a:t>- ОДНКНР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855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492897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Нормативно-правовая основа введения курса ОРКСЭ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2646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1. Поручение Президента Российской Федерации  от 2 августа 2009 г</a:t>
            </a:r>
            <a:r>
              <a:rPr lang="ru-RU" sz="2200" dirty="0"/>
              <a:t>. № Пр-2009;</a:t>
            </a:r>
            <a:br>
              <a:rPr lang="ru-RU" sz="2200" dirty="0"/>
            </a:br>
            <a:r>
              <a:rPr lang="ru-RU" sz="2200" dirty="0" smtClean="0"/>
              <a:t>2. Федеральный Закон № 273-ФЗ «Об образовании в Российской Федерации»</a:t>
            </a:r>
            <a:br>
              <a:rPr lang="ru-RU" sz="2200" dirty="0" smtClean="0"/>
            </a:br>
            <a:r>
              <a:rPr lang="ru-RU" sz="2200" dirty="0" smtClean="0"/>
              <a:t>3. Федеральные государственные образовательные стандарты начального общего образования, утверждённые приказом Министерства образования и науки РФ № 373 от 6 октября 2009 г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smtClean="0"/>
              <a:t>4.Федеральная </a:t>
            </a:r>
            <a:r>
              <a:rPr lang="ru-RU" sz="2200" dirty="0"/>
              <a:t>образовательная программа (ФОП) начального общего образования (приказ </a:t>
            </a:r>
            <a:r>
              <a:rPr lang="ru-RU" sz="2200" dirty="0" err="1"/>
              <a:t>Минпроса</a:t>
            </a:r>
            <a:r>
              <a:rPr lang="ru-RU" sz="2200" dirty="0"/>
              <a:t> РФ от 18.05.2023 № 372) – </a:t>
            </a:r>
            <a:r>
              <a:rPr lang="ru-RU" sz="2200" i="1" dirty="0"/>
              <a:t>соответствует содержанию примерной рабочей программы по ОРКСЭ 4 класс  от 18 марта 2022 </a:t>
            </a:r>
            <a:r>
              <a:rPr lang="ru-RU" sz="2200" i="1" dirty="0" smtClean="0"/>
              <a:t>года</a:t>
            </a:r>
            <a:br>
              <a:rPr lang="ru-RU" sz="2200" i="1" dirty="0" smtClean="0"/>
            </a:br>
            <a:r>
              <a:rPr lang="ru-RU" sz="2200" i="1" dirty="0" smtClean="0"/>
              <a:t>5.</a:t>
            </a:r>
            <a:r>
              <a:rPr lang="ru-RU" sz="2400" dirty="0" smtClean="0"/>
              <a:t>Письмо </a:t>
            </a:r>
            <a:r>
              <a:rPr lang="ru-RU" sz="2400" dirty="0"/>
              <a:t>Комитета образования СПб от 17.03.2023 № 03-28-2850/23-0-0 «Об организации работы по выбору модуля ОРКСЭ»</a:t>
            </a: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i="1" dirty="0" smtClean="0"/>
              <a:t>6.</a:t>
            </a:r>
            <a:r>
              <a:rPr lang="ru-RU" sz="2200" dirty="0" smtClean="0"/>
              <a:t>Письмо </a:t>
            </a:r>
            <a:r>
              <a:rPr lang="ru-RU" sz="2200" dirty="0" err="1"/>
              <a:t>Минобрнауки</a:t>
            </a:r>
            <a:r>
              <a:rPr lang="ru-RU" sz="2200" dirty="0"/>
              <a:t> 08-461 от 31.03.2015 «О регламенте выбора модуля курса ОРКСЭ»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6251"/>
            <a:ext cx="7148017" cy="1008533"/>
          </a:xfrm>
        </p:spPr>
        <p:txBody>
          <a:bodyPr/>
          <a:lstStyle/>
          <a:p>
            <a:r>
              <a:rPr lang="ru-RU" b="1" dirty="0"/>
              <a:t>Зачем введён курс ОРКСЭ?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484785"/>
            <a:ext cx="7776864" cy="46085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В целях: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3000" dirty="0" smtClean="0"/>
              <a:t>обеспечения духовно-нравственного развития и воспитания обучающихся;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 становления их гражданской идентичности;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 сохранения и развития культурного разнообразия;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 овладения духовными ценностями и культурой народов России;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/>
              <a:t>развития понимания своей сопричастности к многонациональной культуре России.</a:t>
            </a:r>
            <a:endParaRPr lang="ru-RU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1" y="915337"/>
            <a:ext cx="7004000" cy="713463"/>
          </a:xfrm>
        </p:spPr>
        <p:txBody>
          <a:bodyPr>
            <a:normAutofit/>
          </a:bodyPr>
          <a:lstStyle/>
          <a:p>
            <a:r>
              <a:rPr lang="ru-RU" b="1" dirty="0"/>
              <a:t>Цель изучения курса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628801"/>
            <a:ext cx="7704856" cy="439212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endParaRPr lang="ru-RU" dirty="0"/>
          </a:p>
        </p:txBody>
      </p:sp>
      <p:pic>
        <p:nvPicPr>
          <p:cNvPr id="4" name="Рисунок 3" descr="http://player.myshared.ru/96523/data/images/img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252" y="4076713"/>
            <a:ext cx="30963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7" y="404665"/>
            <a:ext cx="6931993" cy="8637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изучения  курса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124745"/>
            <a:ext cx="7920880" cy="496855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000" dirty="0" smtClean="0"/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r>
              <a:rPr lang="ru-RU" sz="2000" dirty="0" smtClean="0"/>
              <a:t>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r>
              <a:rPr lang="ru-RU" sz="2000" dirty="0" smtClean="0"/>
              <a:t>обобщений знаний и представлений о духовной культуре и морали,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r>
              <a:rPr lang="ru-RU" sz="2000" dirty="0" smtClean="0"/>
              <a:t>развитие способностей младших школьников к общению в </a:t>
            </a:r>
            <a:r>
              <a:rPr lang="ru-RU" sz="2000" dirty="0" err="1" smtClean="0"/>
              <a:t>полиэтнической</a:t>
            </a:r>
            <a:r>
              <a:rPr lang="ru-RU" sz="2000" dirty="0" smtClean="0"/>
              <a:t> и </a:t>
            </a:r>
            <a:r>
              <a:rPr lang="ru-RU" sz="2000" dirty="0" err="1" smtClean="0"/>
              <a:t>многоконфессиональной</a:t>
            </a:r>
            <a:r>
              <a:rPr lang="ru-RU" sz="2000" dirty="0" smtClean="0"/>
              <a:t> среде на основе взаимного уважения и диалогов во имя общественного мира и согласия.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48681"/>
            <a:ext cx="7076009" cy="864096"/>
          </a:xfrm>
        </p:spPr>
        <p:txBody>
          <a:bodyPr>
            <a:normAutofit/>
          </a:bodyPr>
          <a:lstStyle/>
          <a:p>
            <a:r>
              <a:rPr lang="ru-RU" b="1" dirty="0"/>
              <a:t>Состав курса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412777"/>
            <a:ext cx="7848872" cy="468051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Курс ОРКСЭ состоит из 6 модулей:</a:t>
            </a:r>
          </a:p>
          <a:p>
            <a:r>
              <a:rPr lang="ru-RU" sz="3600" dirty="0" smtClean="0"/>
              <a:t>«Основы православной культуры»;</a:t>
            </a:r>
          </a:p>
          <a:p>
            <a:r>
              <a:rPr lang="ru-RU" sz="3600" dirty="0" smtClean="0"/>
              <a:t>«Основы исламской культуры»;</a:t>
            </a:r>
          </a:p>
          <a:p>
            <a:r>
              <a:rPr lang="ru-RU" sz="3600" dirty="0" smtClean="0"/>
              <a:t>«Основы буддийской культуры»;</a:t>
            </a:r>
          </a:p>
          <a:p>
            <a:r>
              <a:rPr lang="ru-RU" sz="3600" dirty="0" smtClean="0"/>
              <a:t>«Основы иудейской культуры»;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Основы светской этики</a:t>
            </a:r>
            <a:r>
              <a:rPr lang="ru-RU" sz="3600" dirty="0" smtClean="0"/>
              <a:t>»;</a:t>
            </a:r>
            <a:endParaRPr lang="ru-RU" sz="3600" dirty="0" smtClean="0"/>
          </a:p>
          <a:p>
            <a:r>
              <a:rPr lang="ru-RU" sz="3600" dirty="0" smtClean="0"/>
              <a:t>«Основы религиозных культур народов России»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1294</TotalTime>
  <Words>1398</Words>
  <Application>Microsoft Office PowerPoint</Application>
  <PresentationFormat>Экран (4:3)</PresentationFormat>
  <Paragraphs>165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  </vt:lpstr>
      <vt:lpstr>Презентация PowerPoint</vt:lpstr>
      <vt:lpstr>Презентация PowerPoint</vt:lpstr>
      <vt:lpstr>1. Поручение Президента Российской Федерации  от 2 августа 2009 г. № Пр-2009; 2. Федеральный Закон № 273-ФЗ «Об образовании в Российской Федерации» 3. Федеральные государственные образовательные стандарты начального общего образования, утверждённые приказом Министерства образования и науки РФ № 373 от 6 октября 2009 г. 4.Федеральная образовательная программа (ФОП) начального общего образования (приказ Минпроса РФ от 18.05.2023 № 372) – соответствует содержанию примерной рабочей программы по ОРКСЭ 4 класс  от 18 марта 2022 года 5.Письмо Комитета образования СПб от 17.03.2023 № 03-28-2850/23-0-0 «Об организации работы по выбору модуля ОРКСЭ» 6.Письмо Минобрнауки 08-461 от 31.03.2015 «О регламенте выбора модуля курса ОРКСЭ»  </vt:lpstr>
      <vt:lpstr>Зачем введён курс ОРКСЭ?</vt:lpstr>
      <vt:lpstr>Цель изучения курса ОРКСЭ</vt:lpstr>
      <vt:lpstr>Задачи изучения  курса ОРКСЭ</vt:lpstr>
      <vt:lpstr>Состав курса ОРКСЭ</vt:lpstr>
      <vt:lpstr>Презентация PowerPoint</vt:lpstr>
      <vt:lpstr>Учебно-методическое обеспечение изучения курса  «Основы религиозных культур народов России» (ОРКСЭ)  в 4 классе</vt:lpstr>
      <vt:lpstr>Учебники и учебные пособия</vt:lpstr>
      <vt:lpstr>Презентация PowerPoint</vt:lpstr>
      <vt:lpstr>ПРОГРАММА КУРСА ОРКСЭ</vt:lpstr>
      <vt:lpstr>Содержание  модулей по ОРКСЭ</vt:lpstr>
      <vt:lpstr>Особенности  содержания курса ОРКСЭ  и его преподавания</vt:lpstr>
      <vt:lpstr> Основы светской этики Содержание </vt:lpstr>
      <vt:lpstr>Презентация PowerPoint</vt:lpstr>
      <vt:lpstr>«ОСНОВЫ ПРАВОСЛАВНОЙ КУЛЬТУРЫ» Содержание </vt:lpstr>
      <vt:lpstr> «ОСНОВЫ ИУДЕЙСКОЙ КУЛЬТУРЫ Содержание </vt:lpstr>
      <vt:lpstr>Основы исламской культуры Содержание</vt:lpstr>
      <vt:lpstr>Основы буддийской культуры Содержание</vt:lpstr>
      <vt:lpstr>Кто осуществляет выбор модуля ОРКСЭ?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№ 273-ФЗ «Об образовании в Российской Федерации»</dc:title>
  <dc:creator>Пользователь</dc:creator>
  <cp:lastModifiedBy>Светлана</cp:lastModifiedBy>
  <cp:revision>98</cp:revision>
  <dcterms:created xsi:type="dcterms:W3CDTF">2014-04-07T07:25:53Z</dcterms:created>
  <dcterms:modified xsi:type="dcterms:W3CDTF">2024-02-10T06:15:44Z</dcterms:modified>
</cp:coreProperties>
</file>